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1" r:id="rId2"/>
  </p:sldMasterIdLst>
  <p:notesMasterIdLst>
    <p:notesMasterId r:id="rId2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Gill Sans" panose="02020500000000000000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g48EfwXznWFz/p9KXwzjhWwTbE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customschemas.google.com/relationships/presentationmetadata" Target="metadata"/><Relationship Id="rId8" Type="http://schemas.openxmlformats.org/officeDocument/2006/relationships/slide" Target="slides/slide6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4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33"/>
          <p:cNvSpPr txBox="1"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3"/>
          <p:cNvSpPr txBox="1">
            <a:spLocks noGrp="1"/>
          </p:cNvSpPr>
          <p:nvPr>
            <p:ph type="body" idx="1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8" name="Google Shape;88;p33"/>
          <p:cNvSpPr txBox="1">
            <a:spLocks noGrp="1"/>
          </p:cNvSpPr>
          <p:nvPr>
            <p:ph type="body" idx="2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3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3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4"/>
          <p:cNvSpPr txBox="1">
            <a:spLocks noGrp="1"/>
          </p:cNvSpPr>
          <p:nvPr>
            <p:ph type="body" idx="1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3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5"/>
          <p:cNvSpPr txBox="1">
            <a:spLocks noGrp="1"/>
          </p:cNvSpPr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5"/>
          <p:cNvSpPr txBox="1">
            <a:spLocks noGrp="1"/>
          </p:cNvSpPr>
          <p:nvPr>
            <p:ph type="body" idx="1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3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6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6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6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7"/>
          <p:cNvSpPr>
            <a:spLocks noGrp="1"/>
          </p:cNvSpPr>
          <p:nvPr>
            <p:ph type="pic" idx="2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3" name="Google Shape;43;p27"/>
          <p:cNvSpPr txBox="1">
            <a:spLocks noGrp="1"/>
          </p:cNvSpPr>
          <p:nvPr>
            <p:ph type="body" idx="1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27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7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7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3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2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8"/>
          <p:cNvSpPr txBox="1"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8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9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9"/>
          <p:cNvSpPr txBox="1">
            <a:spLocks noGrp="1"/>
          </p:cNvSpPr>
          <p:nvPr>
            <p:ph type="body" idx="1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9"/>
          <p:cNvSpPr txBox="1">
            <a:spLocks noGrp="1"/>
          </p:cNvSpPr>
          <p:nvPr>
            <p:ph type="body" idx="2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29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9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9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0"/>
          <p:cNvSpPr txBox="1"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30"/>
          <p:cNvSpPr txBox="1">
            <a:spLocks noGrp="1"/>
          </p:cNvSpPr>
          <p:nvPr>
            <p:ph type="body" idx="2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30"/>
          <p:cNvSpPr txBox="1">
            <a:spLocks noGrp="1"/>
          </p:cNvSpPr>
          <p:nvPr>
            <p:ph type="body" idx="3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30"/>
          <p:cNvSpPr txBox="1">
            <a:spLocks noGrp="1"/>
          </p:cNvSpPr>
          <p:nvPr>
            <p:ph type="body" idx="4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30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0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0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2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2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2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2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2" name="Google Shape;32;p2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608984"/>
            <a:ext cx="9332146" cy="52493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"/>
          <p:cNvSpPr txBox="1">
            <a:spLocks noGrp="1"/>
          </p:cNvSpPr>
          <p:nvPr>
            <p:ph type="subTitle" idx="1"/>
          </p:nvPr>
        </p:nvSpPr>
        <p:spPr>
          <a:xfrm>
            <a:off x="14157131" y="540029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0" name="Google Shape;110;p1"/>
          <p:cNvSpPr txBox="1">
            <a:spLocks noGrp="1"/>
          </p:cNvSpPr>
          <p:nvPr>
            <p:ph type="ctrTitle"/>
          </p:nvPr>
        </p:nvSpPr>
        <p:spPr>
          <a:xfrm>
            <a:off x="12658725" y="16628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"/>
          <p:cNvSpPr txBox="1">
            <a:spLocks noGrp="1"/>
          </p:cNvSpPr>
          <p:nvPr>
            <p:ph type="title"/>
          </p:nvPr>
        </p:nvSpPr>
        <p:spPr>
          <a:xfrm>
            <a:off x="804671" y="978776"/>
            <a:ext cx="6831105" cy="1174991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US" sz="2400"/>
              <a:t>TECHNOLOGY STACK</a:t>
            </a:r>
            <a:endParaRPr sz="2400"/>
          </a:p>
        </p:txBody>
      </p:sp>
      <p:sp>
        <p:nvSpPr>
          <p:cNvPr id="193" name="Google Shape;193;p10"/>
          <p:cNvSpPr txBox="1">
            <a:spLocks noGrp="1"/>
          </p:cNvSpPr>
          <p:nvPr>
            <p:ph type="body" idx="1"/>
          </p:nvPr>
        </p:nvSpPr>
        <p:spPr>
          <a:xfrm>
            <a:off x="410134" y="2640692"/>
            <a:ext cx="7653813" cy="3255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JavaScript/React – Frontend library used to build interactive user interfaces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HTML – Markup language, structures web applications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CSS – Styles websites aesthetically </a:t>
            </a:r>
            <a:endParaRPr/>
          </a:p>
        </p:txBody>
      </p:sp>
      <p:pic>
        <p:nvPicPr>
          <p:cNvPr id="194" name="Google Shape;194;p10" descr="Computer script on a screen"/>
          <p:cNvPicPr preferRelativeResize="0"/>
          <p:nvPr/>
        </p:nvPicPr>
        <p:blipFill rotWithShape="1">
          <a:blip r:embed="rId3">
            <a:alphaModFix/>
          </a:blip>
          <a:srcRect l="7448" r="47221" b="-1"/>
          <a:stretch/>
        </p:blipFill>
        <p:spPr>
          <a:xfrm>
            <a:off x="8421757" y="10"/>
            <a:ext cx="3770242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"/>
          <p:cNvSpPr txBox="1">
            <a:spLocks noGrp="1"/>
          </p:cNvSpPr>
          <p:nvPr>
            <p:ph type="title"/>
          </p:nvPr>
        </p:nvSpPr>
        <p:spPr>
          <a:xfrm>
            <a:off x="6911251" y="744434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GOOGLE CALENDAR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200" name="Google Shape;200;p11"/>
          <p:cNvSpPr txBox="1">
            <a:spLocks noGrp="1"/>
          </p:cNvSpPr>
          <p:nvPr>
            <p:ph type="body" idx="1"/>
          </p:nvPr>
        </p:nvSpPr>
        <p:spPr>
          <a:xfrm>
            <a:off x="6911250" y="2201013"/>
            <a:ext cx="4774243" cy="3912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000">
                <a:solidFill>
                  <a:srgbClr val="3F3F3F"/>
                </a:solidFill>
              </a:rPr>
              <a:t>Lorem ipsum</a:t>
            </a:r>
            <a:endParaRPr/>
          </a:p>
        </p:txBody>
      </p:sp>
      <p:pic>
        <p:nvPicPr>
          <p:cNvPr id="201" name="Google Shape;201;p11" descr="White calendar with a blue pen on top"/>
          <p:cNvPicPr preferRelativeResize="0"/>
          <p:nvPr/>
        </p:nvPicPr>
        <p:blipFill rotWithShape="1">
          <a:blip r:embed="rId3">
            <a:alphaModFix/>
          </a:blip>
          <a:srcRect l="49975" r="4722" b="-1"/>
          <a:stretch/>
        </p:blipFill>
        <p:spPr>
          <a:xfrm>
            <a:off x="20" y="10"/>
            <a:ext cx="663610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2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FEATURES</a:t>
            </a:r>
            <a:br>
              <a:rPr lang="en-US"/>
            </a:br>
            <a:r>
              <a:rPr lang="en-US"/>
              <a:t>GOOGLE CALENDAR</a:t>
            </a:r>
            <a:endParaRPr/>
          </a:p>
        </p:txBody>
      </p:sp>
      <p:sp>
        <p:nvSpPr>
          <p:cNvPr id="207" name="Google Shape;207;p12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create future events in calendar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recall past events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Events store date time and stravi ID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13" name="Google Shape;213;p13" descr="Person running on a bridg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7918" t="592" r="14379"/>
          <a:stretch/>
        </p:blipFill>
        <p:spPr>
          <a:xfrm>
            <a:off x="5315060" y="0"/>
            <a:ext cx="687693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3"/>
          <p:cNvSpPr txBox="1">
            <a:spLocks noGrp="1"/>
          </p:cNvSpPr>
          <p:nvPr>
            <p:ph type="title"/>
          </p:nvPr>
        </p:nvSpPr>
        <p:spPr>
          <a:xfrm>
            <a:off x="258660" y="823947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STRAVA 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FEATURES</a:t>
            </a:r>
            <a:br>
              <a:rPr lang="en-US"/>
            </a:br>
            <a:r>
              <a:rPr lang="en-US"/>
              <a:t>STRAVA</a:t>
            </a:r>
            <a:endParaRPr/>
          </a:p>
        </p:txBody>
      </p:sp>
      <p:sp>
        <p:nvSpPr>
          <p:cNvPr id="220" name="Google Shape;220;p14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"/>
          <p:cNvSpPr/>
          <p:nvPr/>
        </p:nvSpPr>
        <p:spPr>
          <a:xfrm>
            <a:off x="0" y="-1"/>
            <a:ext cx="12084424" cy="227105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14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6" name="Google Shape;226;p15"/>
          <p:cNvSpPr txBox="1">
            <a:spLocks noGrp="1"/>
          </p:cNvSpPr>
          <p:nvPr>
            <p:ph type="title"/>
          </p:nvPr>
        </p:nvSpPr>
        <p:spPr>
          <a:xfrm>
            <a:off x="2231136" y="576221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WORK BREAKDOWN STRUCTURE</a:t>
            </a:r>
            <a:endParaRPr/>
          </a:p>
        </p:txBody>
      </p:sp>
      <p:pic>
        <p:nvPicPr>
          <p:cNvPr id="227" name="Google Shape;227;p15" descr="A screenshot of a diagram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0687" y="2618443"/>
            <a:ext cx="12012706" cy="3453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6"/>
          <p:cNvSpPr/>
          <p:nvPr/>
        </p:nvSpPr>
        <p:spPr>
          <a:xfrm>
            <a:off x="0" y="-1"/>
            <a:ext cx="12084424" cy="227105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14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3" name="Google Shape;233;p16"/>
          <p:cNvSpPr txBox="1">
            <a:spLocks noGrp="1"/>
          </p:cNvSpPr>
          <p:nvPr>
            <p:ph type="title"/>
          </p:nvPr>
        </p:nvSpPr>
        <p:spPr>
          <a:xfrm>
            <a:off x="2231136" y="576221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TIMELINE</a:t>
            </a:r>
            <a:endParaRPr/>
          </a:p>
        </p:txBody>
      </p:sp>
      <p:sp>
        <p:nvSpPr>
          <p:cNvPr id="234" name="Google Shape;234;p16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81E54E-DE9D-C3CA-8C89-719048018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857" y="2461961"/>
            <a:ext cx="7402286" cy="40699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7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0" name="Google Shape;240;p17"/>
          <p:cNvSpPr txBox="1">
            <a:spLocks noGrp="1"/>
          </p:cNvSpPr>
          <p:nvPr>
            <p:ph type="title"/>
          </p:nvPr>
        </p:nvSpPr>
        <p:spPr>
          <a:xfrm>
            <a:off x="446479" y="2618880"/>
            <a:ext cx="4310791" cy="1110437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DFD LEVEL 0</a:t>
            </a:r>
            <a:endParaRPr/>
          </a:p>
        </p:txBody>
      </p:sp>
      <p:pic>
        <p:nvPicPr>
          <p:cNvPr id="241" name="Google Shape;241;p17" descr="A diagram of a company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049963" y="963138"/>
            <a:ext cx="5408612" cy="4931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8"/>
          <p:cNvSpPr>
            <a:spLocks noGrp="1"/>
          </p:cNvSpPr>
          <p:nvPr>
            <p:ph type="title"/>
          </p:nvPr>
        </p:nvSpPr>
        <p:spPr>
          <a:xfrm>
            <a:off x="8787865" y="2921173"/>
            <a:ext cx="2745667" cy="1015663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700"/>
              <a:buFont typeface="Gill Sans"/>
              <a:buNone/>
            </a:pPr>
            <a:r>
              <a:rPr lang="en-US" sz="1700"/>
              <a:t>DFD LEVEL 1</a:t>
            </a:r>
            <a:endParaRPr/>
          </a:p>
        </p:txBody>
      </p:sp>
      <p:sp>
        <p:nvSpPr>
          <p:cNvPr id="247" name="Google Shape;247;p18"/>
          <p:cNvSpPr/>
          <p:nvPr/>
        </p:nvSpPr>
        <p:spPr>
          <a:xfrm>
            <a:off x="0" y="0"/>
            <a:ext cx="813542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48" name="Google Shape;248;p18" descr="A diagram of a company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358" y="1378940"/>
            <a:ext cx="7929056" cy="38654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9"/>
          <p:cNvSpPr/>
          <p:nvPr/>
        </p:nvSpPr>
        <p:spPr>
          <a:xfrm>
            <a:off x="0" y="-1"/>
            <a:ext cx="12084424" cy="227105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14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4" name="Google Shape;254;p19"/>
          <p:cNvSpPr txBox="1">
            <a:spLocks noGrp="1"/>
          </p:cNvSpPr>
          <p:nvPr>
            <p:ph type="title"/>
          </p:nvPr>
        </p:nvSpPr>
        <p:spPr>
          <a:xfrm>
            <a:off x="2231136" y="576221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PROTOTYPE</a:t>
            </a:r>
            <a:endParaRPr/>
          </a:p>
        </p:txBody>
      </p:sp>
      <p:pic>
        <p:nvPicPr>
          <p:cNvPr id="255" name="Google Shape;255;p19" descr="A screenshot of a computer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964" t="2293" r="3405" b="2847"/>
          <a:stretch/>
        </p:blipFill>
        <p:spPr>
          <a:xfrm>
            <a:off x="2681908" y="1882605"/>
            <a:ext cx="6828183" cy="482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"/>
          <p:cNvSpPr/>
          <p:nvPr/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7" name="Google Shape;117;p2"/>
          <p:cNvSpPr/>
          <p:nvPr/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8" name="Google Shape;118;p2"/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endParaRPr sz="3000">
              <a:solidFill>
                <a:srgbClr val="FFFFFF"/>
              </a:solidFill>
            </a:endParaRPr>
          </a:p>
        </p:txBody>
      </p:sp>
      <p:pic>
        <p:nvPicPr>
          <p:cNvPr id="119" name="Google Shape;119;p2" descr="A blue circle with a white figure running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287966" y="330974"/>
            <a:ext cx="6933201" cy="619605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"/>
          <p:cNvSpPr txBox="1"/>
          <p:nvPr/>
        </p:nvSpPr>
        <p:spPr>
          <a:xfrm>
            <a:off x="1266825" y="1515409"/>
            <a:ext cx="4829175" cy="3033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Christopher Shannon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Brian Del Carpio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Melvin Wong 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Ian Wu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Simon Fraser University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CMPT 276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20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0"/>
            <a:ext cx="9332146" cy="524933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0"/>
          <p:cNvSpPr txBox="1">
            <a:spLocks noGrp="1"/>
          </p:cNvSpPr>
          <p:nvPr>
            <p:ph type="subTitle" idx="1"/>
          </p:nvPr>
        </p:nvSpPr>
        <p:spPr>
          <a:xfrm>
            <a:off x="14157131" y="540029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62" name="Google Shape;262;p20"/>
          <p:cNvSpPr txBox="1">
            <a:spLocks noGrp="1"/>
          </p:cNvSpPr>
          <p:nvPr>
            <p:ph type="ctrTitle"/>
          </p:nvPr>
        </p:nvSpPr>
        <p:spPr>
          <a:xfrm>
            <a:off x="12658725" y="16628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endParaRPr/>
          </a:p>
        </p:txBody>
      </p:sp>
      <p:sp>
        <p:nvSpPr>
          <p:cNvPr id="263" name="Google Shape;263;p20"/>
          <p:cNvSpPr txBox="1"/>
          <p:nvPr/>
        </p:nvSpPr>
        <p:spPr>
          <a:xfrm>
            <a:off x="4108174" y="5604742"/>
            <a:ext cx="397565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3"/>
          <p:cNvSpPr/>
          <p:nvPr/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3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129" name="Google Shape;129;p3"/>
          <p:cNvSpPr txBox="1">
            <a:spLocks noGrp="1"/>
          </p:cNvSpPr>
          <p:nvPr>
            <p:ph type="body" idx="1"/>
          </p:nvPr>
        </p:nvSpPr>
        <p:spPr>
          <a:xfrm>
            <a:off x="1706062" y="2291262"/>
            <a:ext cx="8779512" cy="2879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Objective: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>
                <a:solidFill>
                  <a:srgbClr val="404040"/>
                </a:solidFill>
              </a:rPr>
              <a:t>Deliver an application to streamline the process of tracking workout schedules 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>
                <a:solidFill>
                  <a:srgbClr val="404040"/>
                </a:solidFill>
              </a:rPr>
              <a:t>Bridge between Strava and Google Calendar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Technologies and Process: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>
                <a:solidFill>
                  <a:srgbClr val="404040"/>
                </a:solidFill>
              </a:rPr>
              <a:t>JavaScript/React, HTML, CSS</a:t>
            </a:r>
            <a:endParaRPr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>
                <a:solidFill>
                  <a:srgbClr val="404040"/>
                </a:solidFill>
              </a:rPr>
              <a:t>Agile Kanban SDLC</a:t>
            </a:r>
            <a:endParaRPr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>
            <a:alpha val="0"/>
          </a:schemeClr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5" name="Google Shape;135;p4"/>
          <p:cNvSpPr txBox="1">
            <a:spLocks noGrp="1"/>
          </p:cNvSpPr>
          <p:nvPr>
            <p:ph type="title"/>
          </p:nvPr>
        </p:nvSpPr>
        <p:spPr>
          <a:xfrm>
            <a:off x="537563" y="2099144"/>
            <a:ext cx="3610691" cy="2673194"/>
          </a:xfrm>
          <a:prstGeom prst="rect">
            <a:avLst/>
          </a:prstGeom>
          <a:noFill/>
          <a:ln w="9525" cap="flat" cmpd="sng">
            <a:solidFill>
              <a:srgbClr val="FEFE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endParaRPr sz="2400">
              <a:solidFill>
                <a:srgbClr val="FEFEFE"/>
              </a:solidFill>
            </a:endParaRPr>
          </a:p>
        </p:txBody>
      </p:sp>
      <p:sp>
        <p:nvSpPr>
          <p:cNvPr id="136" name="Google Shape;136;p4"/>
          <p:cNvSpPr/>
          <p:nvPr/>
        </p:nvSpPr>
        <p:spPr>
          <a:xfrm>
            <a:off x="4654296" y="0"/>
            <a:ext cx="7537704" cy="6858000"/>
          </a:xfrm>
          <a:prstGeom prst="rect">
            <a:avLst/>
          </a:prstGeom>
          <a:solidFill>
            <a:schemeClr val="dk2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7" name="Google Shape;137;p4" descr="A chalkboard with a to do list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5440" t="252" r="4654" b="-251"/>
          <a:stretch/>
        </p:blipFill>
        <p:spPr>
          <a:xfrm>
            <a:off x="537563" y="2099144"/>
            <a:ext cx="3610691" cy="26731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/>
          <p:cNvSpPr txBox="1"/>
          <p:nvPr/>
        </p:nvSpPr>
        <p:spPr>
          <a:xfrm>
            <a:off x="5408485" y="673941"/>
            <a:ext cx="6029325" cy="5068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Benefits: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- Simplicity of use 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- Flexibility 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- Adaptability to unforeseen issues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Concerns: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- The project could get very complex 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- “Never-ending list”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Board Columns: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- To-Do: list of tasks that need to be actioned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- In Progress: list of tasks currently being worked on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- Review: completed tasks waiting to be inspected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	- Completed: tasks that passed inspection</a:t>
            </a:r>
            <a:endParaRPr/>
          </a:p>
        </p:txBody>
      </p:sp>
      <p:sp>
        <p:nvSpPr>
          <p:cNvPr id="139" name="Google Shape;139;p4"/>
          <p:cNvSpPr txBox="1"/>
          <p:nvPr/>
        </p:nvSpPr>
        <p:spPr>
          <a:xfrm>
            <a:off x="537563" y="673941"/>
            <a:ext cx="3610691" cy="751263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KANBAN</a:t>
            </a:r>
            <a:endParaRPr sz="2800" cap="none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5"/>
          <p:cNvSpPr/>
          <p:nvPr/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6" name="Google Shape;146;p5"/>
          <p:cNvSpPr txBox="1"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Gill Sans"/>
              <a:buNone/>
            </a:pPr>
            <a:r>
              <a:rPr lang="en-US" sz="3200"/>
              <a:t>USER STORIES</a:t>
            </a:r>
            <a:endParaRPr/>
          </a:p>
        </p:txBody>
      </p:sp>
      <p:pic>
        <p:nvPicPr>
          <p:cNvPr id="147" name="Google Shape;147;p5" descr="Us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45346" y="640078"/>
            <a:ext cx="3301307" cy="3301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"/>
          <p:cNvSpPr/>
          <p:nvPr/>
        </p:nvSpPr>
        <p:spPr>
          <a:xfrm>
            <a:off x="977894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3" name="Google Shape;153;p6"/>
          <p:cNvSpPr>
            <a:spLocks noGrp="1"/>
          </p:cNvSpPr>
          <p:nvPr>
            <p:ph type="title"/>
          </p:nvPr>
        </p:nvSpPr>
        <p:spPr>
          <a:xfrm>
            <a:off x="1121344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r>
              <a:rPr lang="en-US" sz="3000">
                <a:solidFill>
                  <a:srgbClr val="FFFFFF"/>
                </a:solidFill>
              </a:rPr>
              <a:t> 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154" name="Google Shape;154;p6"/>
          <p:cNvSpPr/>
          <p:nvPr/>
        </p:nvSpPr>
        <p:spPr>
          <a:xfrm>
            <a:off x="5618743" y="797433"/>
            <a:ext cx="5934456" cy="5263134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5" name="Google Shape;155;p6"/>
          <p:cNvSpPr/>
          <p:nvPr/>
        </p:nvSpPr>
        <p:spPr>
          <a:xfrm>
            <a:off x="5783335" y="960120"/>
            <a:ext cx="5605272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6" name="Google Shape;156;p6"/>
          <p:cNvSpPr txBox="1">
            <a:spLocks noGrp="1"/>
          </p:cNvSpPr>
          <p:nvPr>
            <p:ph type="body" idx="1"/>
          </p:nvPr>
        </p:nvSpPr>
        <p:spPr>
          <a:xfrm>
            <a:off x="6259551" y="1444752"/>
            <a:ext cx="4652840" cy="396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404040"/>
                </a:solidFill>
              </a:rPr>
              <a:t>Cindy</a:t>
            </a:r>
            <a:endParaRPr b="1">
              <a:solidFill>
                <a:srgbClr val="404040"/>
              </a:solidFill>
            </a:endParaRPr>
          </a:p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>
                <a:solidFill>
                  <a:srgbClr val="404040"/>
                </a:solidFill>
              </a:rPr>
              <a:t>plans busy schedule in google calendar</a:t>
            </a:r>
            <a:endParaRPr>
              <a:solidFill>
                <a:srgbClr val="404040"/>
              </a:solidFill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>
                <a:solidFill>
                  <a:srgbClr val="404040"/>
                </a:solidFill>
              </a:rPr>
              <a:t>wants to schedule and record runs</a:t>
            </a:r>
            <a:endParaRPr>
              <a:solidFill>
                <a:srgbClr val="404040"/>
              </a:solidFill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>
                <a:solidFill>
                  <a:srgbClr val="404040"/>
                </a:solidFill>
              </a:rPr>
              <a:t>uses extrasize to achieve both goals in one application</a:t>
            </a:r>
            <a:endParaRPr>
              <a:solidFill>
                <a:srgbClr val="404040"/>
              </a:solidFill>
            </a:endParaRPr>
          </a:p>
        </p:txBody>
      </p:sp>
      <p:pic>
        <p:nvPicPr>
          <p:cNvPr id="157" name="Google Shape;15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025" y="2240713"/>
            <a:ext cx="2357675" cy="23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/>
          <p:nvPr/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4" name="Google Shape;164;p7"/>
          <p:cNvSpPr txBox="1">
            <a:spLocks noGrp="1"/>
          </p:cNvSpPr>
          <p:nvPr>
            <p:ph type="body" idx="1"/>
          </p:nvPr>
        </p:nvSpPr>
        <p:spPr>
          <a:xfrm>
            <a:off x="1316984" y="1283546"/>
            <a:ext cx="5715917" cy="3914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404040"/>
                </a:solidFill>
              </a:rPr>
              <a:t>Cornelius</a:t>
            </a:r>
            <a:endParaRPr b="1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>
                <a:solidFill>
                  <a:srgbClr val="404040"/>
                </a:solidFill>
              </a:rPr>
              <a:t>a lazy runner</a:t>
            </a:r>
            <a:endParaRPr b="1">
              <a:solidFill>
                <a:srgbClr val="40404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>
                <a:solidFill>
                  <a:srgbClr val="404040"/>
                </a:solidFill>
              </a:rPr>
              <a:t>when he decides to run he wants to record it</a:t>
            </a:r>
            <a:endParaRPr b="1">
              <a:solidFill>
                <a:srgbClr val="40404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>
                <a:solidFill>
                  <a:srgbClr val="404040"/>
                </a:solidFill>
              </a:rPr>
              <a:t>wants to post results to strava to show friends</a:t>
            </a:r>
            <a:endParaRPr b="1">
              <a:solidFill>
                <a:srgbClr val="404040"/>
              </a:solidFill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6" name="Google Shape;166;p7"/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endParaRPr sz="3000">
              <a:solidFill>
                <a:srgbClr val="FFFFFF"/>
              </a:solidFill>
            </a:endParaRPr>
          </a:p>
        </p:txBody>
      </p:sp>
      <p:pic>
        <p:nvPicPr>
          <p:cNvPr id="167" name="Google Shape;167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5962" y="2281625"/>
            <a:ext cx="2613450" cy="229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"/>
          <p:cNvSpPr/>
          <p:nvPr/>
        </p:nvSpPr>
        <p:spPr>
          <a:xfrm>
            <a:off x="977894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3" name="Google Shape;173;p8"/>
          <p:cNvSpPr>
            <a:spLocks noGrp="1"/>
          </p:cNvSpPr>
          <p:nvPr>
            <p:ph type="title"/>
          </p:nvPr>
        </p:nvSpPr>
        <p:spPr>
          <a:xfrm>
            <a:off x="1121344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endParaRPr sz="3000">
              <a:solidFill>
                <a:srgbClr val="FFFFFF"/>
              </a:solidFill>
            </a:endParaRPr>
          </a:p>
        </p:txBody>
      </p:sp>
      <p:sp>
        <p:nvSpPr>
          <p:cNvPr id="174" name="Google Shape;174;p8"/>
          <p:cNvSpPr/>
          <p:nvPr/>
        </p:nvSpPr>
        <p:spPr>
          <a:xfrm>
            <a:off x="5618743" y="797433"/>
            <a:ext cx="5934456" cy="5263134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5" name="Google Shape;175;p8"/>
          <p:cNvSpPr/>
          <p:nvPr/>
        </p:nvSpPr>
        <p:spPr>
          <a:xfrm>
            <a:off x="5783335" y="960120"/>
            <a:ext cx="5605272" cy="49377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6" name="Google Shape;176;p8"/>
          <p:cNvSpPr txBox="1">
            <a:spLocks noGrp="1"/>
          </p:cNvSpPr>
          <p:nvPr>
            <p:ph type="body" idx="1"/>
          </p:nvPr>
        </p:nvSpPr>
        <p:spPr>
          <a:xfrm>
            <a:off x="6259551" y="1444752"/>
            <a:ext cx="4652840" cy="3968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404040"/>
                </a:solidFill>
              </a:rPr>
              <a:t>Clifford</a:t>
            </a:r>
            <a:endParaRPr b="1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>
                <a:solidFill>
                  <a:srgbClr val="404040"/>
                </a:solidFill>
              </a:rPr>
              <a:t>runs weekly on saturdays</a:t>
            </a:r>
            <a:endParaRPr b="1">
              <a:solidFill>
                <a:srgbClr val="40404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>
                <a:solidFill>
                  <a:srgbClr val="404040"/>
                </a:solidFill>
              </a:rPr>
              <a:t>wants to to schedule and record workouts</a:t>
            </a:r>
            <a:endParaRPr b="1">
              <a:solidFill>
                <a:srgbClr val="40404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>
                <a:solidFill>
                  <a:srgbClr val="404040"/>
                </a:solidFill>
              </a:rPr>
              <a:t>strava data to be private</a:t>
            </a:r>
            <a:endParaRPr b="1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04040"/>
              </a:solidFill>
            </a:endParaRPr>
          </a:p>
        </p:txBody>
      </p:sp>
      <p:pic>
        <p:nvPicPr>
          <p:cNvPr id="177" name="Google Shape;17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8150" y="2362849"/>
            <a:ext cx="2771424" cy="213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"/>
          <p:cNvSpPr/>
          <p:nvPr/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3" name="Google Shape;183;p9"/>
          <p:cNvSpPr/>
          <p:nvPr/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4" name="Google Shape;184;p9"/>
          <p:cNvSpPr txBox="1">
            <a:spLocks noGrp="1"/>
          </p:cNvSpPr>
          <p:nvPr>
            <p:ph type="body" idx="1"/>
          </p:nvPr>
        </p:nvSpPr>
        <p:spPr>
          <a:xfrm>
            <a:off x="1316984" y="1283546"/>
            <a:ext cx="5715917" cy="3914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404040"/>
                </a:solidFill>
              </a:rPr>
              <a:t>Constantine</a:t>
            </a:r>
            <a:endParaRPr b="1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>
                <a:solidFill>
                  <a:srgbClr val="404040"/>
                </a:solidFill>
              </a:rPr>
              <a:t>semi-competitive racewalker</a:t>
            </a:r>
            <a:endParaRPr b="1">
              <a:solidFill>
                <a:srgbClr val="40404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>
                <a:solidFill>
                  <a:srgbClr val="404040"/>
                </a:solidFill>
              </a:rPr>
              <a:t>coach wants him to record his walks on strava</a:t>
            </a:r>
            <a:endParaRPr b="1">
              <a:solidFill>
                <a:srgbClr val="40404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40404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Char char="•"/>
            </a:pPr>
            <a:r>
              <a:rPr lang="en-US" b="1">
                <a:solidFill>
                  <a:srgbClr val="404040"/>
                </a:solidFill>
              </a:rPr>
              <a:t>does not understand complicated strava interface</a:t>
            </a:r>
            <a:endParaRPr b="1">
              <a:solidFill>
                <a:srgbClr val="404040"/>
              </a:solidFill>
            </a:endParaRPr>
          </a:p>
          <a:p>
            <a:pPr marL="228600" lvl="0" indent="-114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>
              <a:solidFill>
                <a:srgbClr val="404040"/>
              </a:solidFill>
            </a:endParaRPr>
          </a:p>
        </p:txBody>
      </p:sp>
      <p:sp>
        <p:nvSpPr>
          <p:cNvPr id="185" name="Google Shape;185;p9"/>
          <p:cNvSpPr/>
          <p:nvPr/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6" name="Google Shape;186;p9"/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rgbClr val="9BAFB5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endParaRPr sz="3000">
              <a:solidFill>
                <a:srgbClr val="FFFFFF"/>
              </a:solidFill>
            </a:endParaRPr>
          </a:p>
        </p:txBody>
      </p:sp>
      <p:pic>
        <p:nvPicPr>
          <p:cNvPr id="187" name="Google Shape;18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52988" y="2300275"/>
            <a:ext cx="2619375" cy="22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287</Words>
  <Application>Microsoft Office PowerPoint</Application>
  <PresentationFormat>Widescreen</PresentationFormat>
  <Paragraphs>80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Gill Sans</vt:lpstr>
      <vt:lpstr>Arial</vt:lpstr>
      <vt:lpstr>Calibri</vt:lpstr>
      <vt:lpstr>Parcel</vt:lpstr>
      <vt:lpstr>Parcel</vt:lpstr>
      <vt:lpstr>PowerPoint Presentation</vt:lpstr>
      <vt:lpstr>PowerPoint Presentation</vt:lpstr>
      <vt:lpstr>PROJECT OVERVIEW</vt:lpstr>
      <vt:lpstr>PowerPoint Presentation</vt:lpstr>
      <vt:lpstr>USER STORIES</vt:lpstr>
      <vt:lpstr> </vt:lpstr>
      <vt:lpstr>PowerPoint Presentation</vt:lpstr>
      <vt:lpstr>PowerPoint Presentation</vt:lpstr>
      <vt:lpstr>PowerPoint Presentation</vt:lpstr>
      <vt:lpstr>TECHNOLOGY STACK</vt:lpstr>
      <vt:lpstr>GOOGLE CALENDAR API</vt:lpstr>
      <vt:lpstr>PROJECT FEATURES GOOGLE CALENDAR</vt:lpstr>
      <vt:lpstr>STRAVA  API</vt:lpstr>
      <vt:lpstr>PROJECT FEATURES STRAVA</vt:lpstr>
      <vt:lpstr>WORK BREAKDOWN STRUCTURE</vt:lpstr>
      <vt:lpstr>PROJECT TIMELINE</vt:lpstr>
      <vt:lpstr>DFD LEVEL 0</vt:lpstr>
      <vt:lpstr>DFD LEVEL 1</vt:lpstr>
      <vt:lpstr>PROJECT PROTOTYPE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Del Carpio</dc:creator>
  <cp:lastModifiedBy>Wu, Ian</cp:lastModifiedBy>
  <cp:revision>1</cp:revision>
  <dcterms:created xsi:type="dcterms:W3CDTF">2023-11-05T20:45:40Z</dcterms:created>
  <dcterms:modified xsi:type="dcterms:W3CDTF">2023-11-07T13:38:28Z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